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5" r:id="rId7"/>
    <p:sldId id="282" r:id="rId8"/>
    <p:sldId id="277" r:id="rId9"/>
    <p:sldId id="276" r:id="rId10"/>
    <p:sldId id="270" r:id="rId11"/>
    <p:sldId id="280" r:id="rId12"/>
    <p:sldId id="285" r:id="rId13"/>
    <p:sldId id="283" r:id="rId14"/>
    <p:sldId id="286" r:id="rId15"/>
    <p:sldId id="351" r:id="rId16"/>
    <p:sldId id="287" r:id="rId17"/>
    <p:sldId id="288" r:id="rId18"/>
    <p:sldId id="289" r:id="rId19"/>
    <p:sldId id="274" r:id="rId20"/>
    <p:sldId id="290" r:id="rId21"/>
    <p:sldId id="291" r:id="rId22"/>
    <p:sldId id="293" r:id="rId23"/>
    <p:sldId id="294" r:id="rId24"/>
    <p:sldId id="349" r:id="rId25"/>
    <p:sldId id="350" r:id="rId26"/>
    <p:sldId id="295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10" r:id="rId39"/>
    <p:sldId id="311" r:id="rId40"/>
    <p:sldId id="312" r:id="rId41"/>
    <p:sldId id="313" r:id="rId42"/>
    <p:sldId id="340" r:id="rId43"/>
    <p:sldId id="339" r:id="rId44"/>
    <p:sldId id="314" r:id="rId45"/>
    <p:sldId id="331" r:id="rId46"/>
    <p:sldId id="332" r:id="rId47"/>
    <p:sldId id="346" r:id="rId48"/>
    <p:sldId id="315" r:id="rId49"/>
    <p:sldId id="326" r:id="rId50"/>
    <p:sldId id="333" r:id="rId51"/>
    <p:sldId id="328" r:id="rId52"/>
    <p:sldId id="325" r:id="rId53"/>
    <p:sldId id="341" r:id="rId54"/>
    <p:sldId id="343" r:id="rId55"/>
    <p:sldId id="342" r:id="rId56"/>
    <p:sldId id="347" r:id="rId57"/>
    <p:sldId id="348" r:id="rId58"/>
    <p:sldId id="318" r:id="rId59"/>
    <p:sldId id="319" r:id="rId60"/>
    <p:sldId id="320" r:id="rId61"/>
    <p:sldId id="321" r:id="rId62"/>
    <p:sldId id="322" r:id="rId63"/>
    <p:sldId id="336" r:id="rId64"/>
    <p:sldId id="259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10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12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677656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err="1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addresses traditional IT challenges, 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64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721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2" y="1253851"/>
            <a:ext cx="8034800" cy="5604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95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quality and </a:t>
            </a:r>
            <a:r>
              <a:rPr lang="en-US" sz="2800" dirty="0" smtClean="0"/>
              <a:t>velocity of </a:t>
            </a:r>
            <a:r>
              <a:rPr lang="en-US" sz="2800" dirty="0" smtClean="0"/>
              <a:t>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3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2016 State of </a:t>
            </a:r>
            <a:r>
              <a:rPr lang="en-US" dirty="0" err="1" smtClean="0"/>
              <a:t>DevOps</a:t>
            </a:r>
            <a:r>
              <a:rPr lang="en-US" dirty="0" smtClean="0"/>
              <a:t> Report</a:t>
            </a:r>
          </a:p>
          <a:p>
            <a:pPr lvl="1"/>
            <a:r>
              <a:rPr lang="en-US" dirty="0" smtClean="0"/>
              <a:t>Survey </a:t>
            </a:r>
            <a:r>
              <a:rPr lang="en-US" dirty="0" smtClean="0"/>
              <a:t>of over 25,000 technology professionals over 5 </a:t>
            </a:r>
            <a:r>
              <a:rPr lang="en-US" dirty="0" smtClean="0"/>
              <a:t>years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Try to understand how technical and cultural practices associated with </a:t>
            </a:r>
            <a:r>
              <a:rPr lang="en-US" dirty="0" err="1" smtClean="0"/>
              <a:t>DevOps</a:t>
            </a:r>
            <a:r>
              <a:rPr lang="en-US" dirty="0" smtClean="0"/>
              <a:t> affect IT performance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</a:t>
            </a:r>
            <a:r>
              <a:rPr lang="en-US" dirty="0" smtClean="0"/>
              <a:t>performers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936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842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8737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have </a:t>
            </a:r>
            <a:r>
              <a:rPr lang="en-US" dirty="0" smtClean="0"/>
              <a:t>to hire special </a:t>
            </a:r>
            <a:r>
              <a:rPr lang="en-US" dirty="0" err="1" smtClean="0"/>
              <a:t>DevOps</a:t>
            </a:r>
            <a:r>
              <a:rPr lang="en-US" dirty="0" smtClean="0"/>
              <a:t> people </a:t>
            </a:r>
            <a:r>
              <a:rPr lang="en-US" dirty="0" smtClean="0"/>
              <a:t>and build a </a:t>
            </a:r>
            <a:r>
              <a:rPr lang="en-US" dirty="0" err="1" smtClean="0"/>
              <a:t>DevOps</a:t>
            </a:r>
            <a:r>
              <a:rPr lang="en-US" dirty="0" smtClean="0"/>
              <a:t> team.</a:t>
            </a:r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is just automation.</a:t>
            </a:r>
          </a:p>
          <a:p>
            <a:pPr lvl="1"/>
            <a:r>
              <a:rPr lang="en-US" dirty="0" smtClean="0"/>
              <a:t>No, </a:t>
            </a:r>
            <a:r>
              <a:rPr lang="en-US" dirty="0" err="1" smtClean="0"/>
              <a:t>DevOps</a:t>
            </a:r>
            <a:r>
              <a:rPr lang="en-US" dirty="0" smtClean="0"/>
              <a:t> is focused on improving service delivery from design to release.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 smtClean="0"/>
              <a:t>DevOps</a:t>
            </a:r>
            <a:r>
              <a:rPr lang="en-US" dirty="0" smtClean="0"/>
              <a:t> tools makes you a </a:t>
            </a:r>
            <a:r>
              <a:rPr lang="en-US" dirty="0" err="1" smtClean="0"/>
              <a:t>DevOps</a:t>
            </a:r>
            <a:r>
              <a:rPr lang="en-US" dirty="0" smtClean="0"/>
              <a:t> shop.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Lean </a:t>
            </a:r>
            <a:r>
              <a:rPr lang="en-US" dirty="0" smtClean="0"/>
              <a:t>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Do </a:t>
            </a:r>
            <a:r>
              <a:rPr lang="en-US" dirty="0" smtClean="0"/>
              <a:t>our developers and operations people sit near one another and </a:t>
            </a:r>
            <a:r>
              <a:rPr lang="en-US" dirty="0" smtClean="0"/>
              <a:t>go to lunch </a:t>
            </a:r>
            <a:r>
              <a:rPr lang="en-US" dirty="0" smtClean="0"/>
              <a:t>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</a:t>
            </a:r>
            <a:r>
              <a:rPr lang="en-US" dirty="0" smtClean="0"/>
              <a:t>ops people </a:t>
            </a:r>
            <a:r>
              <a:rPr lang="en-US" dirty="0" smtClean="0"/>
              <a:t>regularly </a:t>
            </a:r>
            <a:r>
              <a:rPr lang="en-US" dirty="0" smtClean="0"/>
              <a:t>attend inception, showcase, and retrospective meetings? </a:t>
            </a:r>
          </a:p>
          <a:p>
            <a:pPr lvl="1"/>
            <a:r>
              <a:rPr lang="en-US" dirty="0" smtClean="0"/>
              <a:t>And do </a:t>
            </a:r>
            <a:r>
              <a:rPr lang="en-US" dirty="0" err="1" smtClean="0"/>
              <a:t>devs</a:t>
            </a:r>
            <a:r>
              <a:rPr lang="en-US" dirty="0" smtClean="0"/>
              <a:t> go to ops standups?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is heavily influenced by Lean </a:t>
            </a:r>
            <a:r>
              <a:rPr lang="en-US" dirty="0" smtClean="0"/>
              <a:t>practices</a:t>
            </a:r>
          </a:p>
          <a:p>
            <a:endParaRPr lang="en-US" dirty="0" smtClean="0"/>
          </a:p>
          <a:p>
            <a:r>
              <a:rPr lang="en-US" dirty="0" smtClean="0"/>
              <a:t>Lean is a </a:t>
            </a:r>
            <a:r>
              <a:rPr lang="en-US" dirty="0" smtClean="0"/>
              <a:t>wide-spread methodology </a:t>
            </a:r>
            <a:r>
              <a:rPr lang="en-US" dirty="0" smtClean="0"/>
              <a:t>in manufacturing</a:t>
            </a:r>
          </a:p>
          <a:p>
            <a:pPr lvl="1"/>
            <a:r>
              <a:rPr lang="en-US" dirty="0" smtClean="0"/>
              <a:t>Commonly implemented as Six </a:t>
            </a:r>
            <a:r>
              <a:rPr lang="en-US" dirty="0" smtClean="0"/>
              <a:t>Sigma practices</a:t>
            </a:r>
            <a:endParaRPr lang="en-US" dirty="0" smtClean="0"/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</a:t>
            </a:r>
            <a:r>
              <a:rPr lang="en-US" dirty="0" smtClean="0"/>
              <a:t>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  <a:endParaRPr lang="en-US" dirty="0" smtClean="0"/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</a:t>
            </a:r>
            <a:r>
              <a:rPr lang="en-US" dirty="0" smtClean="0"/>
              <a:t>(“Kaizen”)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links</a:t>
            </a:r>
          </a:p>
          <a:p>
            <a:pPr lvl="2"/>
            <a:r>
              <a:rPr lang="en-US" dirty="0"/>
              <a:t>Improving strong links doesn’t strengthen the chain</a:t>
            </a:r>
          </a:p>
          <a:p>
            <a:pPr lvl="2"/>
            <a:r>
              <a:rPr lang="en-US" dirty="0"/>
              <a:t>Improve the weakest link first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testing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How do we push (or pull) work through a system?</a:t>
            </a:r>
          </a:p>
          <a:p>
            <a:endParaRPr lang="en-US" dirty="0" smtClean="0"/>
          </a:p>
          <a:p>
            <a:r>
              <a:rPr lang="en-US" dirty="0" smtClean="0"/>
              <a:t>Traditional utilization thinking: focus on operating resources at peak capacity</a:t>
            </a:r>
          </a:p>
          <a:p>
            <a:pPr lvl="1"/>
            <a:r>
              <a:rPr lang="en-US" dirty="0" smtClean="0"/>
              <a:t>Optimize locally rather than at the system level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Throughput thinking: focus on identifying the constraints that reduce delivery effectiveness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Software development </a:t>
            </a:r>
            <a:r>
              <a:rPr lang="en-US" dirty="0" smtClean="0"/>
              <a:t>is a stochastic system with queues (non-linear and non-deterministic)</a:t>
            </a:r>
          </a:p>
          <a:p>
            <a:pPr lvl="1"/>
            <a:r>
              <a:rPr lang="en-US" dirty="0" smtClean="0"/>
              <a:t>Behavior of this type of system defies our instincts</a:t>
            </a:r>
          </a:p>
          <a:p>
            <a:pPr lvl="1"/>
            <a:r>
              <a:rPr lang="en-US" dirty="0" smtClean="0"/>
              <a:t>Large projects (batch sizes) </a:t>
            </a:r>
            <a:r>
              <a:rPr lang="en-US" dirty="0" smtClean="0"/>
              <a:t>increase cycle time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Little’s Law: </a:t>
            </a:r>
            <a:r>
              <a:rPr lang="en-US" dirty="0" smtClean="0"/>
              <a:t>The only way to maximize throughput is by minimizing </a:t>
            </a:r>
            <a:r>
              <a:rPr lang="en-US" dirty="0" smtClean="0"/>
              <a:t>Work In Progress (WIP) through the system using small batch sizes.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mall Agile </a:t>
            </a:r>
            <a:r>
              <a:rPr lang="en-US" dirty="0" smtClean="0"/>
              <a:t>sprints </a:t>
            </a:r>
            <a:r>
              <a:rPr lang="en-US" dirty="0" smtClean="0"/>
              <a:t>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Team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</a:t>
            </a:r>
            <a:r>
              <a:rPr lang="en-US" dirty="0" smtClean="0"/>
              <a:t>delivery.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549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</a:t>
            </a:r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</a:t>
            </a:r>
          </a:p>
          <a:p>
            <a:pPr lvl="1"/>
            <a:r>
              <a:rPr lang="en-US" dirty="0"/>
              <a:t>Full access to metrics</a:t>
            </a:r>
          </a:p>
          <a:p>
            <a:pPr lvl="1"/>
            <a:r>
              <a:rPr lang="en-US" dirty="0"/>
              <a:t>Ability to remediate issues by pushing out corrective updates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</a:t>
            </a:r>
            <a:r>
              <a:rPr lang="en-US" dirty="0" smtClean="0"/>
              <a:t>problem.</a:t>
            </a:r>
          </a:p>
          <a:p>
            <a:pPr lvl="2"/>
            <a:r>
              <a:rPr lang="en-US" dirty="0" smtClean="0"/>
              <a:t>It’s the highest priority job.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</a:t>
            </a:r>
          </a:p>
          <a:p>
            <a:pPr lvl="1"/>
            <a:r>
              <a:rPr lang="en-US" dirty="0" smtClean="0"/>
              <a:t>Scheduled no later than 48 hours after incidents</a:t>
            </a:r>
          </a:p>
          <a:p>
            <a:pPr lvl="1"/>
            <a:r>
              <a:rPr lang="en-US" dirty="0" smtClean="0"/>
              <a:t>Focus on determining root cause, not assigning blame</a:t>
            </a:r>
          </a:p>
          <a:p>
            <a:pPr lvl="1"/>
            <a:r>
              <a:rPr lang="en-US" dirty="0" smtClean="0"/>
              <a:t>Corrective action given the 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/>
              <a:t>increasing rate of change </a:t>
            </a:r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</a:t>
            </a:r>
            <a:r>
              <a:rPr lang="en-US" dirty="0" smtClean="0"/>
              <a:t>changes do not require a service maintenance window if designed and sequenced carefully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Zero Downtime Deployment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Evolutionary Database Design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</a:t>
            </a:r>
            <a:r>
              <a:rPr lang="en-US" dirty="0" smtClean="0"/>
              <a:t>cycle </a:t>
            </a:r>
            <a:r>
              <a:rPr lang="en-US" dirty="0" smtClean="0"/>
              <a:t>time </a:t>
            </a:r>
            <a:r>
              <a:rPr lang="en-US" dirty="0" smtClean="0"/>
              <a:t>is too long.</a:t>
            </a:r>
          </a:p>
          <a:p>
            <a:pPr lvl="2"/>
            <a:r>
              <a:rPr lang="en-US" dirty="0" smtClean="0"/>
              <a:t>It’s easier to just disrupt the service and push in the change.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</a:t>
            </a:r>
            <a:r>
              <a:rPr lang="en-US" dirty="0" smtClean="0"/>
              <a:t>an automated </a:t>
            </a:r>
            <a:r>
              <a:rPr lang="en-US" dirty="0" smtClean="0"/>
              <a:t>manufacturing </a:t>
            </a:r>
            <a:r>
              <a:rPr lang="en-US" dirty="0" smtClean="0"/>
              <a:t>line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</a:t>
            </a:r>
            <a:r>
              <a:rPr lang="is-IS" dirty="0" smtClean="0"/>
              <a:t>decades of effort, </a:t>
            </a:r>
            <a:r>
              <a:rPr lang="is-IS" dirty="0" smtClean="0"/>
              <a:t>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</a:t>
            </a:r>
            <a:r>
              <a:rPr lang="en-US" dirty="0" smtClean="0"/>
              <a:t>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</a:t>
            </a:r>
            <a:r>
              <a:rPr lang="en-US" dirty="0" err="1" smtClean="0"/>
              <a:t>dev</a:t>
            </a:r>
            <a:r>
              <a:rPr lang="en-US" dirty="0" smtClean="0"/>
              <a:t> laptop and a public cloud service</a:t>
            </a:r>
          </a:p>
          <a:p>
            <a:pPr lvl="1"/>
            <a:r>
              <a:rPr lang="en-US" dirty="0" smtClean="0"/>
              <a:t>Store environment-specific configurations in separate files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</a:t>
            </a:r>
            <a:r>
              <a:rPr lang="en-US" dirty="0" smtClean="0"/>
              <a:t>obstacle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</a:t>
            </a:r>
            <a:r>
              <a:rPr lang="en-US" dirty="0" smtClean="0"/>
              <a:t>routine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Challenges with dynamic infrastructure:</a:t>
            </a:r>
          </a:p>
          <a:p>
            <a:pPr lvl="1"/>
            <a:r>
              <a:rPr lang="en-US" dirty="0" smtClean="0"/>
              <a:t>Server sprawl: it’s easy to create infrastructure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drift: infrastructure configuration changes creep in over time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Snowflake servers: the special servers everyone is afraid to touch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Automation fear: Running automation tools manually instead of unattended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Erosion: problems creep into running systems over time (</a:t>
            </a:r>
            <a:r>
              <a:rPr lang="en-US" dirty="0" err="1" smtClean="0"/>
              <a:t>Heroku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1329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8016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Core principles:</a:t>
            </a:r>
          </a:p>
          <a:p>
            <a:pPr lvl="1"/>
            <a:r>
              <a:rPr lang="en-US" dirty="0" smtClean="0"/>
              <a:t>Systems can be easily </a:t>
            </a:r>
            <a:r>
              <a:rPr lang="en-US" dirty="0" smtClean="0"/>
              <a:t>reproduced like software builds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Systems are disposable</a:t>
            </a:r>
          </a:p>
          <a:p>
            <a:pPr lvl="2"/>
            <a:r>
              <a:rPr lang="en-US" dirty="0" smtClean="0"/>
              <a:t>Treat your servers like cattle, not pets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Systems are consistent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</a:t>
            </a:r>
            <a:r>
              <a:rPr lang="en-US" dirty="0" smtClean="0"/>
              <a:t>will always need to change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</a:t>
            </a:r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57" y="233750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8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organizations ruthlessly collect data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</a:t>
            </a:r>
            <a:r>
              <a:rPr lang="en-US" dirty="0" smtClean="0"/>
              <a:t>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</a:t>
            </a:r>
            <a:r>
              <a:rPr lang="en-US" dirty="0" smtClean="0"/>
              <a:t>error rate, </a:t>
            </a:r>
            <a:r>
              <a:rPr lang="en-US" dirty="0" smtClean="0"/>
              <a:t>incidents, </a:t>
            </a:r>
            <a:r>
              <a:rPr lang="en-US" dirty="0" err="1" smtClean="0"/>
              <a:t>ptime</a:t>
            </a:r>
            <a:r>
              <a:rPr lang="en-US" dirty="0" smtClean="0"/>
              <a:t>, </a:t>
            </a:r>
            <a:r>
              <a:rPr lang="en-US" dirty="0" smtClean="0"/>
              <a:t>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</a:t>
            </a:r>
          </a:p>
          <a:p>
            <a:pPr lvl="1"/>
            <a:r>
              <a:rPr lang="en-US" dirty="0" smtClean="0"/>
              <a:t>Weed out non-actionable notifications (log but don’t email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</a:t>
            </a:r>
            <a:r>
              <a:rPr lang="en-US" dirty="0" smtClean="0"/>
              <a:t>organizations.</a:t>
            </a:r>
            <a:endParaRPr lang="en-US" dirty="0" smtClean="0"/>
          </a:p>
          <a:p>
            <a:pPr lvl="1"/>
            <a:r>
              <a:rPr lang="en-US" dirty="0" smtClean="0"/>
              <a:t>People perceive the world differently based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 smtClean="0"/>
              <a:t>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 smtClean="0"/>
              <a:t>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</a:t>
            </a:r>
            <a:r>
              <a:rPr lang="en-US" dirty="0" smtClean="0"/>
              <a:t>metrics to support </a:t>
            </a:r>
            <a:r>
              <a:rPr lang="en-US" dirty="0" smtClean="0"/>
              <a:t>recommendations.</a:t>
            </a:r>
            <a:endParaRPr lang="en-US" dirty="0" smtClean="0"/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22" y="733544"/>
            <a:ext cx="3158737" cy="2695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</a:t>
            </a:r>
            <a:r>
              <a:rPr lang="en-US" dirty="0" smtClean="0"/>
              <a:t>an organization </a:t>
            </a:r>
            <a:r>
              <a:rPr lang="en-US" dirty="0" smtClean="0"/>
              <a:t>into a </a:t>
            </a:r>
            <a:r>
              <a:rPr lang="en-US" dirty="0" err="1" smtClean="0"/>
              <a:t>DevOps</a:t>
            </a:r>
            <a:r>
              <a:rPr lang="en-US" dirty="0" smtClean="0"/>
              <a:t>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X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6 Models Of The Modern Data Center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</a:t>
            </a:r>
            <a:r>
              <a:rPr lang="en-US" dirty="0" smtClean="0"/>
              <a:t>the number </a:t>
            </a:r>
            <a:r>
              <a:rPr lang="en-US" dirty="0" smtClean="0"/>
              <a:t>of </a:t>
            </a:r>
            <a:r>
              <a:rPr lang="en-US" dirty="0" smtClean="0"/>
              <a:t>changes added </a:t>
            </a:r>
            <a:r>
              <a:rPr lang="en-US" dirty="0" smtClean="0"/>
              <a:t>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</a:t>
            </a:r>
            <a:r>
              <a:rPr lang="en-US" dirty="0" smtClean="0"/>
              <a:t>would manage </a:t>
            </a:r>
            <a:r>
              <a:rPr lang="en-US" dirty="0" smtClean="0"/>
              <a:t>the risk of change by:</a:t>
            </a:r>
          </a:p>
          <a:p>
            <a:pPr lvl="1"/>
            <a:r>
              <a:rPr lang="en-US" dirty="0" smtClean="0"/>
              <a:t>Changing as infrequently as </a:t>
            </a:r>
            <a:r>
              <a:rPr lang="en-US" dirty="0" smtClean="0"/>
              <a:t>possible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</a:t>
            </a:r>
            <a:r>
              <a:rPr lang="en-US" dirty="0" smtClean="0"/>
              <a:t>levels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a change window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15" y="1926475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</a:t>
            </a:r>
            <a:r>
              <a:rPr lang="en-US" dirty="0" smtClean="0"/>
              <a:t>Theory of </a:t>
            </a:r>
            <a:r>
              <a:rPr lang="en-US" dirty="0" smtClean="0"/>
              <a:t>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</a:t>
            </a:r>
            <a:r>
              <a:rPr lang="en-US" dirty="0" smtClean="0"/>
              <a:t>make changes often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changes</a:t>
            </a:r>
            <a:r>
              <a:rPr lang="en-US" dirty="0" smtClean="0"/>
              <a:t>, the more things we have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 smtClean="0"/>
              <a:t>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There, changing less often increases risk.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12151</TotalTime>
  <Words>2408</Words>
  <Application>Microsoft Macintosh PowerPoint</Application>
  <PresentationFormat>On-screen Show (4:3)</PresentationFormat>
  <Paragraphs>389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DevOps &amp; Cloud Infrastructure SEIS 665 Week 12</vt:lpstr>
      <vt:lpstr>Agenda</vt:lpstr>
      <vt:lpstr>DevOps Defined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Theory of Change Management</vt:lpstr>
      <vt:lpstr>What’s DevOps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PowerPoint Presentation</vt:lpstr>
      <vt:lpstr>PowerPoint Presentation</vt:lpstr>
      <vt:lpstr>DevOps Team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DevOps Pipeline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Infrastructure as Code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151</cp:revision>
  <dcterms:created xsi:type="dcterms:W3CDTF">2016-04-01T03:52:31Z</dcterms:created>
  <dcterms:modified xsi:type="dcterms:W3CDTF">2016-08-12T15:17:57Z</dcterms:modified>
</cp:coreProperties>
</file>